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Montserrat" panose="020B0604020202020204" charset="0"/>
      <p:regular r:id="rId12"/>
    </p:embeddedFont>
    <p:embeddedFont>
      <p:font typeface="Heebo Light" panose="020B0604020202020204" charset="-79"/>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167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7.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5.svg"/><Relationship Id="rId5" Type="http://schemas.openxmlformats.org/officeDocument/2006/relationships/image" Target="../media/image-4-3.svg"/><Relationship Id="rId4" Type="http://schemas.openxmlformats.org/officeDocument/2006/relationships/image" Target="../media/image10.png"/><Relationship Id="rId9"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oligo.security/demo"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Web Application Firewalls (WAFs) — 2025 Overview</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What a WAF is, how it works, deployment options, limitations, and how to complement it with runtime security (Oligo). Expert tips from Gal Elbaz included.</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039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What Is a WAF?</a:t>
            </a:r>
            <a:endParaRPr lang="en-US" sz="4450" dirty="0"/>
          </a:p>
        </p:txBody>
      </p:sp>
      <p:pic>
        <p:nvPicPr>
          <p:cNvPr id="3" name="Image 0" descr="preencoded.png"/>
          <p:cNvPicPr>
            <a:picLocks noChangeAspect="1"/>
          </p:cNvPicPr>
          <p:nvPr/>
        </p:nvPicPr>
        <p:blipFill>
          <a:blip r:embed="rId3"/>
          <a:stretch>
            <a:fillRect/>
          </a:stretch>
        </p:blipFill>
        <p:spPr>
          <a:xfrm>
            <a:off x="793790" y="3366373"/>
            <a:ext cx="1205984" cy="745331"/>
          </a:xfrm>
          <a:prstGeom prst="rect">
            <a:avLst/>
          </a:prstGeom>
        </p:spPr>
      </p:pic>
      <p:sp>
        <p:nvSpPr>
          <p:cNvPr id="4" name="Text 1"/>
          <p:cNvSpPr/>
          <p:nvPr/>
        </p:nvSpPr>
        <p:spPr>
          <a:xfrm>
            <a:off x="2283262" y="3366373"/>
            <a:ext cx="266914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Application-layer Defense</a:t>
            </a:r>
            <a:endParaRPr lang="en-US" sz="2200" dirty="0"/>
          </a:p>
        </p:txBody>
      </p:sp>
      <p:sp>
        <p:nvSpPr>
          <p:cNvPr id="5" name="Text 2"/>
          <p:cNvSpPr/>
          <p:nvPr/>
        </p:nvSpPr>
        <p:spPr>
          <a:xfrm>
            <a:off x="2283262" y="4211122"/>
            <a:ext cx="2669143"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Monitors, filters, and blocks malicious HTTP/HTTPS traffic to protect web apps, APIs, and mobile backends.</a:t>
            </a:r>
            <a:endParaRPr lang="en-US" sz="1750" dirty="0"/>
          </a:p>
        </p:txBody>
      </p:sp>
      <p:pic>
        <p:nvPicPr>
          <p:cNvPr id="6" name="Image 1" descr="preencoded.png"/>
          <p:cNvPicPr>
            <a:picLocks noChangeAspect="1"/>
          </p:cNvPicPr>
          <p:nvPr/>
        </p:nvPicPr>
        <p:blipFill>
          <a:blip r:embed="rId4"/>
          <a:stretch>
            <a:fillRect/>
          </a:stretch>
        </p:blipFill>
        <p:spPr>
          <a:xfrm>
            <a:off x="5235893" y="3366373"/>
            <a:ext cx="1205984" cy="745331"/>
          </a:xfrm>
          <a:prstGeom prst="rect">
            <a:avLst/>
          </a:prstGeom>
        </p:spPr>
      </p:pic>
      <p:sp>
        <p:nvSpPr>
          <p:cNvPr id="7" name="Text 3"/>
          <p:cNvSpPr/>
          <p:nvPr/>
        </p:nvSpPr>
        <p:spPr>
          <a:xfrm>
            <a:off x="6725364" y="3366373"/>
            <a:ext cx="266914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Blocks OWASP Risks</a:t>
            </a:r>
            <a:endParaRPr lang="en-US" sz="2200" dirty="0"/>
          </a:p>
        </p:txBody>
      </p:sp>
      <p:sp>
        <p:nvSpPr>
          <p:cNvPr id="8" name="Text 4"/>
          <p:cNvSpPr/>
          <p:nvPr/>
        </p:nvSpPr>
        <p:spPr>
          <a:xfrm>
            <a:off x="6725364" y="4211122"/>
            <a:ext cx="2669143"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Defends against SQL injection, XSS, application-layer DDoS, and other common exploits.</a:t>
            </a:r>
            <a:endParaRPr lang="en-US" sz="1750" dirty="0"/>
          </a:p>
        </p:txBody>
      </p:sp>
      <p:pic>
        <p:nvPicPr>
          <p:cNvPr id="9" name="Image 2" descr="preencoded.png"/>
          <p:cNvPicPr>
            <a:picLocks noChangeAspect="1"/>
          </p:cNvPicPr>
          <p:nvPr/>
        </p:nvPicPr>
        <p:blipFill>
          <a:blip r:embed="rId5"/>
          <a:stretch>
            <a:fillRect/>
          </a:stretch>
        </p:blipFill>
        <p:spPr>
          <a:xfrm>
            <a:off x="9677995" y="3366373"/>
            <a:ext cx="1205984" cy="745331"/>
          </a:xfrm>
          <a:prstGeom prst="rect">
            <a:avLst/>
          </a:prstGeom>
        </p:spPr>
      </p:pic>
      <p:sp>
        <p:nvSpPr>
          <p:cNvPr id="10" name="Text 5"/>
          <p:cNvSpPr/>
          <p:nvPr/>
        </p:nvSpPr>
        <p:spPr>
          <a:xfrm>
            <a:off x="11167467" y="3366373"/>
            <a:ext cx="266914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Flexible Deployment</a:t>
            </a:r>
            <a:endParaRPr lang="en-US" sz="2200" dirty="0"/>
          </a:p>
        </p:txBody>
      </p:sp>
      <p:sp>
        <p:nvSpPr>
          <p:cNvPr id="11" name="Text 6"/>
          <p:cNvSpPr/>
          <p:nvPr/>
        </p:nvSpPr>
        <p:spPr>
          <a:xfrm>
            <a:off x="11167467" y="4211122"/>
            <a:ext cx="2669143"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Available as software, hardware appliances, or cloud services for integration into diverse infrastructures.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890593" y="967264"/>
            <a:ext cx="3930848" cy="491371"/>
          </a:xfrm>
          <a:prstGeom prst="rect">
            <a:avLst/>
          </a:prstGeom>
          <a:noFill/>
          <a:ln/>
        </p:spPr>
        <p:txBody>
          <a:bodyPr wrap="none" lIns="0" tIns="0" rIns="0" bIns="0" rtlCol="0" anchor="t"/>
          <a:lstStyle/>
          <a:p>
            <a:pPr marL="0" indent="0" algn="l">
              <a:lnSpc>
                <a:spcPts val="3850"/>
              </a:lnSpc>
              <a:buNone/>
            </a:pPr>
            <a:r>
              <a:rPr lang="en-US" sz="3050" dirty="0">
                <a:solidFill>
                  <a:srgbClr val="F2F0F4"/>
                </a:solidFill>
                <a:latin typeface="Montserrat" pitchFamily="34" charset="0"/>
                <a:ea typeface="Montserrat" pitchFamily="34" charset="-122"/>
                <a:cs typeface="Montserrat" pitchFamily="34" charset="-120"/>
              </a:rPr>
              <a:t>How a WAF Works</a:t>
            </a:r>
            <a:endParaRPr lang="en-US" sz="3050" dirty="0"/>
          </a:p>
        </p:txBody>
      </p:sp>
      <p:pic>
        <p:nvPicPr>
          <p:cNvPr id="3" name="Image 0" descr="preencoded.png"/>
          <p:cNvPicPr>
            <a:picLocks noChangeAspect="1"/>
          </p:cNvPicPr>
          <p:nvPr/>
        </p:nvPicPr>
        <p:blipFill>
          <a:blip r:embed="rId3"/>
          <a:stretch>
            <a:fillRect/>
          </a:stretch>
        </p:blipFill>
        <p:spPr>
          <a:xfrm>
            <a:off x="1890593" y="2511623"/>
            <a:ext cx="6917650" cy="3860959"/>
          </a:xfrm>
          <a:prstGeom prst="rect">
            <a:avLst/>
          </a:prstGeom>
        </p:spPr>
      </p:pic>
      <p:sp>
        <p:nvSpPr>
          <p:cNvPr id="4" name="Text 1"/>
          <p:cNvSpPr/>
          <p:nvPr/>
        </p:nvSpPr>
        <p:spPr>
          <a:xfrm>
            <a:off x="9199483" y="1744623"/>
            <a:ext cx="157163" cy="196453"/>
          </a:xfrm>
          <a:prstGeom prst="rect">
            <a:avLst/>
          </a:prstGeom>
          <a:noFill/>
          <a:ln/>
        </p:spPr>
        <p:txBody>
          <a:bodyPr wrap="none" lIns="0" tIns="0" rIns="0" bIns="0" rtlCol="0" anchor="t"/>
          <a:lstStyle/>
          <a:p>
            <a:pPr marL="0" indent="0" algn="l">
              <a:lnSpc>
                <a:spcPts val="1650"/>
              </a:lnSpc>
              <a:buNone/>
            </a:pPr>
            <a:r>
              <a:rPr lang="en-US" sz="1200" dirty="0">
                <a:solidFill>
                  <a:srgbClr val="DCD7E5"/>
                </a:solidFill>
                <a:latin typeface="Montserrat Light" pitchFamily="34" charset="0"/>
                <a:ea typeface="Montserrat Light" pitchFamily="34" charset="-122"/>
                <a:cs typeface="Montserrat Light" pitchFamily="34" charset="-120"/>
              </a:rPr>
              <a:t>01</a:t>
            </a:r>
            <a:endParaRPr lang="en-US" sz="1200" dirty="0"/>
          </a:p>
        </p:txBody>
      </p:sp>
      <p:pic>
        <p:nvPicPr>
          <p:cNvPr id="5" name="Image 1" descr="preencoded.png"/>
          <p:cNvPicPr>
            <a:picLocks noChangeAspect="1"/>
          </p:cNvPicPr>
          <p:nvPr/>
        </p:nvPicPr>
        <p:blipFill>
          <a:blip r:embed="rId4"/>
          <a:stretch>
            <a:fillRect/>
          </a:stretch>
        </p:blipFill>
        <p:spPr>
          <a:xfrm>
            <a:off x="9199483" y="1988939"/>
            <a:ext cx="3547824" cy="22860"/>
          </a:xfrm>
          <a:prstGeom prst="rect">
            <a:avLst/>
          </a:prstGeom>
        </p:spPr>
      </p:pic>
      <p:sp>
        <p:nvSpPr>
          <p:cNvPr id="6" name="Text 2"/>
          <p:cNvSpPr/>
          <p:nvPr/>
        </p:nvSpPr>
        <p:spPr>
          <a:xfrm>
            <a:off x="9199483" y="2113240"/>
            <a:ext cx="1965365" cy="245626"/>
          </a:xfrm>
          <a:prstGeom prst="rect">
            <a:avLst/>
          </a:prstGeom>
          <a:noFill/>
          <a:ln/>
        </p:spPr>
        <p:txBody>
          <a:bodyPr wrap="none" lIns="0" tIns="0" rIns="0" bIns="0" rtlCol="0" anchor="t"/>
          <a:lstStyle/>
          <a:p>
            <a:pPr marL="0" indent="0" algn="l">
              <a:lnSpc>
                <a:spcPts val="1900"/>
              </a:lnSpc>
              <a:buNone/>
            </a:pPr>
            <a:r>
              <a:rPr lang="en-US" sz="1500" dirty="0">
                <a:solidFill>
                  <a:srgbClr val="DCD7E5"/>
                </a:solidFill>
                <a:latin typeface="Montserrat" pitchFamily="34" charset="0"/>
                <a:ea typeface="Montserrat" pitchFamily="34" charset="-122"/>
                <a:cs typeface="Montserrat" pitchFamily="34" charset="-120"/>
              </a:rPr>
              <a:t>1. Traffic filtering</a:t>
            </a:r>
            <a:endParaRPr lang="en-US" sz="1500" dirty="0"/>
          </a:p>
        </p:txBody>
      </p:sp>
      <p:sp>
        <p:nvSpPr>
          <p:cNvPr id="7" name="Text 3"/>
          <p:cNvSpPr/>
          <p:nvPr/>
        </p:nvSpPr>
        <p:spPr>
          <a:xfrm>
            <a:off x="9199483" y="2467808"/>
            <a:ext cx="3547824" cy="426006"/>
          </a:xfrm>
          <a:prstGeom prst="rect">
            <a:avLst/>
          </a:prstGeom>
          <a:noFill/>
          <a:ln/>
        </p:spPr>
        <p:txBody>
          <a:bodyPr wrap="squar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Intercepts requests as a reverse proxy and drops malformed or suspicious traffic.</a:t>
            </a:r>
            <a:endParaRPr lang="en-US" sz="1200" dirty="0"/>
          </a:p>
        </p:txBody>
      </p:sp>
      <p:sp>
        <p:nvSpPr>
          <p:cNvPr id="8" name="Text 4"/>
          <p:cNvSpPr/>
          <p:nvPr/>
        </p:nvSpPr>
        <p:spPr>
          <a:xfrm>
            <a:off x="9199483" y="3120628"/>
            <a:ext cx="157163" cy="196453"/>
          </a:xfrm>
          <a:prstGeom prst="rect">
            <a:avLst/>
          </a:prstGeom>
          <a:noFill/>
          <a:ln/>
        </p:spPr>
        <p:txBody>
          <a:bodyPr wrap="none" lIns="0" tIns="0" rIns="0" bIns="0" rtlCol="0" anchor="t"/>
          <a:lstStyle/>
          <a:p>
            <a:pPr marL="0" indent="0" algn="l">
              <a:lnSpc>
                <a:spcPts val="1650"/>
              </a:lnSpc>
              <a:buNone/>
            </a:pPr>
            <a:r>
              <a:rPr lang="en-US" sz="1200" dirty="0">
                <a:solidFill>
                  <a:srgbClr val="DCD7E5"/>
                </a:solidFill>
                <a:latin typeface="Montserrat Light" pitchFamily="34" charset="0"/>
                <a:ea typeface="Montserrat Light" pitchFamily="34" charset="-122"/>
                <a:cs typeface="Montserrat Light" pitchFamily="34" charset="-120"/>
              </a:rPr>
              <a:t>02</a:t>
            </a:r>
            <a:endParaRPr lang="en-US" sz="1200" dirty="0"/>
          </a:p>
        </p:txBody>
      </p:sp>
      <p:pic>
        <p:nvPicPr>
          <p:cNvPr id="9" name="Image 2" descr="preencoded.png"/>
          <p:cNvPicPr>
            <a:picLocks noChangeAspect="1"/>
          </p:cNvPicPr>
          <p:nvPr/>
        </p:nvPicPr>
        <p:blipFill>
          <a:blip r:embed="rId4"/>
          <a:stretch>
            <a:fillRect/>
          </a:stretch>
        </p:blipFill>
        <p:spPr>
          <a:xfrm>
            <a:off x="9199483" y="3349228"/>
            <a:ext cx="3547824" cy="22860"/>
          </a:xfrm>
          <a:prstGeom prst="rect">
            <a:avLst/>
          </a:prstGeom>
        </p:spPr>
      </p:pic>
      <p:sp>
        <p:nvSpPr>
          <p:cNvPr id="10" name="Text 5"/>
          <p:cNvSpPr/>
          <p:nvPr/>
        </p:nvSpPr>
        <p:spPr>
          <a:xfrm>
            <a:off x="9199483" y="3489246"/>
            <a:ext cx="2410778" cy="245626"/>
          </a:xfrm>
          <a:prstGeom prst="rect">
            <a:avLst/>
          </a:prstGeom>
          <a:noFill/>
          <a:ln/>
        </p:spPr>
        <p:txBody>
          <a:bodyPr wrap="none" lIns="0" tIns="0" rIns="0" bIns="0" rtlCol="0" anchor="t"/>
          <a:lstStyle/>
          <a:p>
            <a:pPr marL="0" indent="0" algn="l">
              <a:lnSpc>
                <a:spcPts val="1900"/>
              </a:lnSpc>
              <a:buNone/>
            </a:pPr>
            <a:r>
              <a:rPr lang="en-US" sz="1500" dirty="0">
                <a:solidFill>
                  <a:srgbClr val="DCD7E5"/>
                </a:solidFill>
                <a:latin typeface="Montserrat" pitchFamily="34" charset="0"/>
                <a:ea typeface="Montserrat" pitchFamily="34" charset="-122"/>
                <a:cs typeface="Montserrat" pitchFamily="34" charset="-120"/>
              </a:rPr>
              <a:t>2. Rule-based inspection</a:t>
            </a:r>
            <a:endParaRPr lang="en-US" sz="1500" dirty="0"/>
          </a:p>
        </p:txBody>
      </p:sp>
      <p:sp>
        <p:nvSpPr>
          <p:cNvPr id="11" name="Text 6"/>
          <p:cNvSpPr/>
          <p:nvPr/>
        </p:nvSpPr>
        <p:spPr>
          <a:xfrm>
            <a:off x="9199483" y="3843814"/>
            <a:ext cx="3547824" cy="426006"/>
          </a:xfrm>
          <a:prstGeom prst="rect">
            <a:avLst/>
          </a:prstGeom>
          <a:noFill/>
          <a:ln/>
        </p:spPr>
        <p:txBody>
          <a:bodyPr wrap="squar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Applies signature, anomaly, or policy rules to detect malicious patterns.</a:t>
            </a:r>
            <a:endParaRPr lang="en-US" sz="1200" dirty="0"/>
          </a:p>
        </p:txBody>
      </p:sp>
      <p:sp>
        <p:nvSpPr>
          <p:cNvPr id="12" name="Text 7"/>
          <p:cNvSpPr/>
          <p:nvPr/>
        </p:nvSpPr>
        <p:spPr>
          <a:xfrm>
            <a:off x="9199483" y="4496633"/>
            <a:ext cx="157163" cy="196453"/>
          </a:xfrm>
          <a:prstGeom prst="rect">
            <a:avLst/>
          </a:prstGeom>
          <a:noFill/>
          <a:ln/>
        </p:spPr>
        <p:txBody>
          <a:bodyPr wrap="none" lIns="0" tIns="0" rIns="0" bIns="0" rtlCol="0" anchor="t"/>
          <a:lstStyle/>
          <a:p>
            <a:pPr marL="0" indent="0" algn="l">
              <a:lnSpc>
                <a:spcPts val="1650"/>
              </a:lnSpc>
              <a:buNone/>
            </a:pPr>
            <a:r>
              <a:rPr lang="en-US" sz="1200" dirty="0">
                <a:solidFill>
                  <a:srgbClr val="DCD7E5"/>
                </a:solidFill>
                <a:latin typeface="Montserrat Light" pitchFamily="34" charset="0"/>
                <a:ea typeface="Montserrat Light" pitchFamily="34" charset="-122"/>
                <a:cs typeface="Montserrat Light" pitchFamily="34" charset="-120"/>
              </a:rPr>
              <a:t>03</a:t>
            </a:r>
            <a:endParaRPr lang="en-US" sz="1200" dirty="0"/>
          </a:p>
        </p:txBody>
      </p:sp>
      <p:pic>
        <p:nvPicPr>
          <p:cNvPr id="13" name="Image 3" descr="preencoded.png"/>
          <p:cNvPicPr>
            <a:picLocks noChangeAspect="1"/>
          </p:cNvPicPr>
          <p:nvPr/>
        </p:nvPicPr>
        <p:blipFill>
          <a:blip r:embed="rId4"/>
          <a:stretch>
            <a:fillRect/>
          </a:stretch>
        </p:blipFill>
        <p:spPr>
          <a:xfrm>
            <a:off x="9199483" y="4709517"/>
            <a:ext cx="3547824" cy="22860"/>
          </a:xfrm>
          <a:prstGeom prst="rect">
            <a:avLst/>
          </a:prstGeom>
        </p:spPr>
      </p:pic>
      <p:sp>
        <p:nvSpPr>
          <p:cNvPr id="14" name="Text 8"/>
          <p:cNvSpPr/>
          <p:nvPr/>
        </p:nvSpPr>
        <p:spPr>
          <a:xfrm>
            <a:off x="9199483" y="4865251"/>
            <a:ext cx="1965365" cy="245626"/>
          </a:xfrm>
          <a:prstGeom prst="rect">
            <a:avLst/>
          </a:prstGeom>
          <a:noFill/>
          <a:ln/>
        </p:spPr>
        <p:txBody>
          <a:bodyPr wrap="none" lIns="0" tIns="0" rIns="0" bIns="0" rtlCol="0" anchor="t"/>
          <a:lstStyle/>
          <a:p>
            <a:pPr marL="0" indent="0" algn="l">
              <a:lnSpc>
                <a:spcPts val="1900"/>
              </a:lnSpc>
              <a:buNone/>
            </a:pPr>
            <a:r>
              <a:rPr lang="en-US" sz="1500" dirty="0">
                <a:solidFill>
                  <a:srgbClr val="DCD7E5"/>
                </a:solidFill>
                <a:latin typeface="Montserrat" pitchFamily="34" charset="0"/>
                <a:ea typeface="Montserrat" pitchFamily="34" charset="-122"/>
                <a:cs typeface="Montserrat" pitchFamily="34" charset="-120"/>
              </a:rPr>
              <a:t>3. Threat mitigation</a:t>
            </a:r>
            <a:endParaRPr lang="en-US" sz="1500" dirty="0"/>
          </a:p>
        </p:txBody>
      </p:sp>
      <p:sp>
        <p:nvSpPr>
          <p:cNvPr id="15" name="Text 9"/>
          <p:cNvSpPr/>
          <p:nvPr/>
        </p:nvSpPr>
        <p:spPr>
          <a:xfrm>
            <a:off x="9199483" y="5219819"/>
            <a:ext cx="3547824" cy="426006"/>
          </a:xfrm>
          <a:prstGeom prst="rect">
            <a:avLst/>
          </a:prstGeom>
          <a:noFill/>
          <a:ln/>
        </p:spPr>
        <p:txBody>
          <a:bodyPr wrap="squar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Blocks, sanitizes, or challenges malicious requests to protect the application.</a:t>
            </a:r>
            <a:endParaRPr lang="en-US" sz="1200" dirty="0"/>
          </a:p>
        </p:txBody>
      </p:sp>
      <p:sp>
        <p:nvSpPr>
          <p:cNvPr id="16" name="Text 10"/>
          <p:cNvSpPr/>
          <p:nvPr/>
        </p:nvSpPr>
        <p:spPr>
          <a:xfrm>
            <a:off x="9199483" y="5872639"/>
            <a:ext cx="157163" cy="196453"/>
          </a:xfrm>
          <a:prstGeom prst="rect">
            <a:avLst/>
          </a:prstGeom>
          <a:noFill/>
          <a:ln/>
        </p:spPr>
        <p:txBody>
          <a:bodyPr wrap="none" lIns="0" tIns="0" rIns="0" bIns="0" rtlCol="0" anchor="t"/>
          <a:lstStyle/>
          <a:p>
            <a:pPr marL="0" indent="0" algn="l">
              <a:lnSpc>
                <a:spcPts val="1650"/>
              </a:lnSpc>
              <a:buNone/>
            </a:pPr>
            <a:r>
              <a:rPr lang="en-US" sz="1200" dirty="0">
                <a:solidFill>
                  <a:srgbClr val="DCD7E5"/>
                </a:solidFill>
                <a:latin typeface="Montserrat Light" pitchFamily="34" charset="0"/>
                <a:ea typeface="Montserrat Light" pitchFamily="34" charset="-122"/>
                <a:cs typeface="Montserrat Light" pitchFamily="34" charset="-120"/>
              </a:rPr>
              <a:t>04</a:t>
            </a:r>
            <a:endParaRPr lang="en-US" sz="1200" dirty="0"/>
          </a:p>
        </p:txBody>
      </p:sp>
      <p:pic>
        <p:nvPicPr>
          <p:cNvPr id="17" name="Image 4" descr="preencoded.png"/>
          <p:cNvPicPr>
            <a:picLocks noChangeAspect="1"/>
          </p:cNvPicPr>
          <p:nvPr/>
        </p:nvPicPr>
        <p:blipFill>
          <a:blip r:embed="rId4"/>
          <a:stretch>
            <a:fillRect/>
          </a:stretch>
        </p:blipFill>
        <p:spPr>
          <a:xfrm>
            <a:off x="9199483" y="6069806"/>
            <a:ext cx="3547824" cy="22860"/>
          </a:xfrm>
          <a:prstGeom prst="rect">
            <a:avLst/>
          </a:prstGeom>
        </p:spPr>
      </p:pic>
      <p:sp>
        <p:nvSpPr>
          <p:cNvPr id="18" name="Text 11"/>
          <p:cNvSpPr/>
          <p:nvPr/>
        </p:nvSpPr>
        <p:spPr>
          <a:xfrm>
            <a:off x="9199483" y="6241256"/>
            <a:ext cx="2361962" cy="245626"/>
          </a:xfrm>
          <a:prstGeom prst="rect">
            <a:avLst/>
          </a:prstGeom>
          <a:noFill/>
          <a:ln/>
        </p:spPr>
        <p:txBody>
          <a:bodyPr wrap="none" lIns="0" tIns="0" rIns="0" bIns="0" rtlCol="0" anchor="t"/>
          <a:lstStyle/>
          <a:p>
            <a:pPr marL="0" indent="0" algn="l">
              <a:lnSpc>
                <a:spcPts val="1900"/>
              </a:lnSpc>
              <a:buNone/>
            </a:pPr>
            <a:r>
              <a:rPr lang="en-US" sz="1500" dirty="0">
                <a:solidFill>
                  <a:srgbClr val="DCD7E5"/>
                </a:solidFill>
                <a:latin typeface="Montserrat" pitchFamily="34" charset="0"/>
                <a:ea typeface="Montserrat" pitchFamily="34" charset="-122"/>
                <a:cs typeface="Montserrat" pitchFamily="34" charset="-120"/>
              </a:rPr>
              <a:t>4. Customizable policies</a:t>
            </a:r>
            <a:endParaRPr lang="en-US" sz="1500" dirty="0"/>
          </a:p>
        </p:txBody>
      </p:sp>
      <p:sp>
        <p:nvSpPr>
          <p:cNvPr id="19" name="Text 12"/>
          <p:cNvSpPr/>
          <p:nvPr/>
        </p:nvSpPr>
        <p:spPr>
          <a:xfrm>
            <a:off x="9199483" y="6595824"/>
            <a:ext cx="3547824" cy="426006"/>
          </a:xfrm>
          <a:prstGeom prst="rect">
            <a:avLst/>
          </a:prstGeom>
          <a:noFill/>
          <a:ln/>
        </p:spPr>
        <p:txBody>
          <a:bodyPr wrap="square" lIns="0" tIns="0" rIns="0" bIns="0" rtlCol="0" anchor="t"/>
          <a:lstStyle/>
          <a:p>
            <a:pPr marL="0" indent="0" algn="l">
              <a:lnSpc>
                <a:spcPts val="1650"/>
              </a:lnSpc>
              <a:buNone/>
            </a:pPr>
            <a:r>
              <a:rPr lang="en-US" sz="1200" dirty="0">
                <a:solidFill>
                  <a:srgbClr val="DCD7E5"/>
                </a:solidFill>
                <a:latin typeface="Heebo Light" pitchFamily="34" charset="0"/>
                <a:ea typeface="Heebo Light" pitchFamily="34" charset="-122"/>
                <a:cs typeface="Heebo Light" pitchFamily="34" charset="-120"/>
              </a:rPr>
              <a:t>Administrators tune rules to balance protection and legitimate traffic flow.</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52304" y="1247061"/>
            <a:ext cx="5414963" cy="505182"/>
          </a:xfrm>
          <a:prstGeom prst="rect">
            <a:avLst/>
          </a:prstGeom>
          <a:noFill/>
          <a:ln/>
        </p:spPr>
        <p:txBody>
          <a:bodyPr wrap="none" lIns="0" tIns="0" rIns="0" bIns="0" rtlCol="0" anchor="t"/>
          <a:lstStyle/>
          <a:p>
            <a:pPr marL="0" indent="0" algn="l">
              <a:lnSpc>
                <a:spcPts val="3950"/>
              </a:lnSpc>
              <a:buNone/>
            </a:pPr>
            <a:r>
              <a:rPr lang="en-US" sz="3150" dirty="0">
                <a:solidFill>
                  <a:srgbClr val="F2F0F4"/>
                </a:solidFill>
                <a:latin typeface="Montserrat" pitchFamily="34" charset="0"/>
                <a:ea typeface="Montserrat" pitchFamily="34" charset="-122"/>
                <a:cs typeface="Montserrat" pitchFamily="34" charset="-120"/>
              </a:rPr>
              <a:t>Detection Models &amp; Modes</a:t>
            </a:r>
            <a:endParaRPr lang="en-US" sz="31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52304" y="1925122"/>
            <a:ext cx="404217" cy="404217"/>
          </a:xfrm>
          <a:prstGeom prst="rect">
            <a:avLst/>
          </a:prstGeom>
        </p:spPr>
      </p:pic>
      <p:sp>
        <p:nvSpPr>
          <p:cNvPr id="5" name="Text 1"/>
          <p:cNvSpPr/>
          <p:nvPr/>
        </p:nvSpPr>
        <p:spPr>
          <a:xfrm>
            <a:off x="6052304" y="2473404"/>
            <a:ext cx="2021205" cy="25265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Signature-based</a:t>
            </a:r>
            <a:endParaRPr lang="en-US" sz="1550" dirty="0"/>
          </a:p>
        </p:txBody>
      </p:sp>
      <p:sp>
        <p:nvSpPr>
          <p:cNvPr id="6" name="Text 2"/>
          <p:cNvSpPr/>
          <p:nvPr/>
        </p:nvSpPr>
        <p:spPr>
          <a:xfrm>
            <a:off x="6052304" y="2795111"/>
            <a:ext cx="8012192" cy="221456"/>
          </a:xfrm>
          <a:prstGeom prst="rect">
            <a:avLst/>
          </a:prstGeom>
          <a:noFill/>
          <a:ln/>
        </p:spPr>
        <p:txBody>
          <a:bodyPr wrap="none" lIns="0" tIns="0" rIns="0" bIns="0" rtlCol="0" anchor="t"/>
          <a:lstStyle/>
          <a:p>
            <a:pPr marL="0" indent="0" algn="l">
              <a:lnSpc>
                <a:spcPts val="1700"/>
              </a:lnSpc>
              <a:buNone/>
            </a:pPr>
            <a:r>
              <a:rPr lang="en-US" sz="1250" dirty="0">
                <a:solidFill>
                  <a:srgbClr val="DCD7E5"/>
                </a:solidFill>
                <a:latin typeface="Heebo Light" pitchFamily="34" charset="0"/>
                <a:ea typeface="Heebo Light" pitchFamily="34" charset="-122"/>
                <a:cs typeface="Heebo Light" pitchFamily="34" charset="-120"/>
              </a:rPr>
              <a:t>Matches known attack patterns (e.g., SQLi strings, XSS payloads).</a:t>
            </a:r>
            <a:endParaRPr lang="en-US" sz="125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6052304" y="3247073"/>
            <a:ext cx="404217" cy="404217"/>
          </a:xfrm>
          <a:prstGeom prst="rect">
            <a:avLst/>
          </a:prstGeom>
        </p:spPr>
      </p:pic>
      <p:sp>
        <p:nvSpPr>
          <p:cNvPr id="8" name="Text 3"/>
          <p:cNvSpPr/>
          <p:nvPr/>
        </p:nvSpPr>
        <p:spPr>
          <a:xfrm>
            <a:off x="6052304" y="3795355"/>
            <a:ext cx="2021205" cy="25265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Anomaly-based</a:t>
            </a:r>
            <a:endParaRPr lang="en-US" sz="1550" dirty="0"/>
          </a:p>
        </p:txBody>
      </p:sp>
      <p:sp>
        <p:nvSpPr>
          <p:cNvPr id="9" name="Text 4"/>
          <p:cNvSpPr/>
          <p:nvPr/>
        </p:nvSpPr>
        <p:spPr>
          <a:xfrm>
            <a:off x="6052304" y="4117062"/>
            <a:ext cx="8012192" cy="221456"/>
          </a:xfrm>
          <a:prstGeom prst="rect">
            <a:avLst/>
          </a:prstGeom>
          <a:noFill/>
          <a:ln/>
        </p:spPr>
        <p:txBody>
          <a:bodyPr wrap="none" lIns="0" tIns="0" rIns="0" bIns="0" rtlCol="0" anchor="t"/>
          <a:lstStyle/>
          <a:p>
            <a:pPr marL="0" indent="0" algn="l">
              <a:lnSpc>
                <a:spcPts val="1700"/>
              </a:lnSpc>
              <a:buNone/>
            </a:pPr>
            <a:r>
              <a:rPr lang="en-US" sz="1250" dirty="0">
                <a:solidFill>
                  <a:srgbClr val="DCD7E5"/>
                </a:solidFill>
                <a:latin typeface="Heebo Light" pitchFamily="34" charset="0"/>
                <a:ea typeface="Heebo Light" pitchFamily="34" charset="-122"/>
                <a:cs typeface="Heebo Light" pitchFamily="34" charset="-120"/>
              </a:rPr>
              <a:t>Establishes baselines and flags deviations from normal behavior.</a:t>
            </a:r>
            <a:endParaRPr lang="en-US" sz="125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052304" y="4569023"/>
            <a:ext cx="404217" cy="404217"/>
          </a:xfrm>
          <a:prstGeom prst="rect">
            <a:avLst/>
          </a:prstGeom>
        </p:spPr>
      </p:pic>
      <p:sp>
        <p:nvSpPr>
          <p:cNvPr id="11" name="Text 5"/>
          <p:cNvSpPr/>
          <p:nvPr/>
        </p:nvSpPr>
        <p:spPr>
          <a:xfrm>
            <a:off x="6052304" y="5117306"/>
            <a:ext cx="2021205" cy="25265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Policy-based</a:t>
            </a:r>
            <a:endParaRPr lang="en-US" sz="1550" dirty="0"/>
          </a:p>
        </p:txBody>
      </p:sp>
      <p:sp>
        <p:nvSpPr>
          <p:cNvPr id="12" name="Text 6"/>
          <p:cNvSpPr/>
          <p:nvPr/>
        </p:nvSpPr>
        <p:spPr>
          <a:xfrm>
            <a:off x="6052304" y="5439013"/>
            <a:ext cx="8012192" cy="221456"/>
          </a:xfrm>
          <a:prstGeom prst="rect">
            <a:avLst/>
          </a:prstGeom>
          <a:noFill/>
          <a:ln/>
        </p:spPr>
        <p:txBody>
          <a:bodyPr wrap="none" lIns="0" tIns="0" rIns="0" bIns="0" rtlCol="0" anchor="t"/>
          <a:lstStyle/>
          <a:p>
            <a:pPr marL="0" indent="0" algn="l">
              <a:lnSpc>
                <a:spcPts val="1700"/>
              </a:lnSpc>
              <a:buNone/>
            </a:pPr>
            <a:r>
              <a:rPr lang="en-US" sz="1250" dirty="0">
                <a:solidFill>
                  <a:srgbClr val="DCD7E5"/>
                </a:solidFill>
                <a:latin typeface="Heebo Light" pitchFamily="34" charset="0"/>
                <a:ea typeface="Heebo Light" pitchFamily="34" charset="-122"/>
                <a:cs typeface="Heebo Light" pitchFamily="34" charset="-120"/>
              </a:rPr>
              <a:t>Uses manually defined rules tailored to application logic.</a:t>
            </a:r>
            <a:endParaRPr lang="en-US" sz="1250" dirty="0"/>
          </a:p>
        </p:txBody>
      </p:sp>
      <p:pic>
        <p:nvPicPr>
          <p:cNvPr id="13"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6052304" y="5890974"/>
            <a:ext cx="404217" cy="404217"/>
          </a:xfrm>
          <a:prstGeom prst="rect">
            <a:avLst/>
          </a:prstGeom>
        </p:spPr>
      </p:pic>
      <p:sp>
        <p:nvSpPr>
          <p:cNvPr id="14" name="Text 7"/>
          <p:cNvSpPr/>
          <p:nvPr/>
        </p:nvSpPr>
        <p:spPr>
          <a:xfrm>
            <a:off x="6052304" y="6439257"/>
            <a:ext cx="2021205" cy="252651"/>
          </a:xfrm>
          <a:prstGeom prst="rect">
            <a:avLst/>
          </a:prstGeom>
          <a:noFill/>
          <a:ln/>
        </p:spPr>
        <p:txBody>
          <a:bodyPr wrap="none" lIns="0" tIns="0" rIns="0" bIns="0" rtlCol="0" anchor="t"/>
          <a:lstStyle/>
          <a:p>
            <a:pPr marL="0" indent="0" algn="l">
              <a:lnSpc>
                <a:spcPts val="1950"/>
              </a:lnSpc>
              <a:buNone/>
            </a:pPr>
            <a:r>
              <a:rPr lang="en-US" sz="1550" dirty="0">
                <a:solidFill>
                  <a:srgbClr val="DCD7E5"/>
                </a:solidFill>
                <a:latin typeface="Montserrat" pitchFamily="34" charset="0"/>
                <a:ea typeface="Montserrat" pitchFamily="34" charset="-122"/>
                <a:cs typeface="Montserrat" pitchFamily="34" charset="-120"/>
              </a:rPr>
              <a:t>Modes</a:t>
            </a:r>
            <a:endParaRPr lang="en-US" sz="1550" dirty="0"/>
          </a:p>
        </p:txBody>
      </p:sp>
      <p:sp>
        <p:nvSpPr>
          <p:cNvPr id="15" name="Text 8"/>
          <p:cNvSpPr/>
          <p:nvPr/>
        </p:nvSpPr>
        <p:spPr>
          <a:xfrm>
            <a:off x="6052304" y="6760964"/>
            <a:ext cx="8012192" cy="221456"/>
          </a:xfrm>
          <a:prstGeom prst="rect">
            <a:avLst/>
          </a:prstGeom>
          <a:noFill/>
          <a:ln/>
        </p:spPr>
        <p:txBody>
          <a:bodyPr wrap="none" lIns="0" tIns="0" rIns="0" bIns="0" rtlCol="0" anchor="t"/>
          <a:lstStyle/>
          <a:p>
            <a:pPr marL="0" indent="0" algn="l">
              <a:lnSpc>
                <a:spcPts val="1700"/>
              </a:lnSpc>
              <a:buNone/>
            </a:pPr>
            <a:r>
              <a:rPr lang="en-US" sz="1250" dirty="0">
                <a:solidFill>
                  <a:srgbClr val="DCD7E5"/>
                </a:solidFill>
                <a:latin typeface="Heebo Light" pitchFamily="34" charset="0"/>
                <a:ea typeface="Heebo Light" pitchFamily="34" charset="-122"/>
                <a:cs typeface="Heebo Light" pitchFamily="34" charset="-120"/>
              </a:rPr>
              <a:t>Detection (monitoring) logs only, or Prevention (blocking) actively stops threats.</a:t>
            </a:r>
            <a:endParaRPr lang="en-US" sz="1250"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77183"/>
            <a:ext cx="7284601"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WAF Deployment Models</a:t>
            </a:r>
            <a:endParaRPr lang="en-US" sz="4450" dirty="0"/>
          </a:p>
        </p:txBody>
      </p:sp>
      <p:pic>
        <p:nvPicPr>
          <p:cNvPr id="3" name="Image 0" descr="preencoded.png"/>
          <p:cNvPicPr>
            <a:picLocks noChangeAspect="1"/>
          </p:cNvPicPr>
          <p:nvPr/>
        </p:nvPicPr>
        <p:blipFill>
          <a:blip r:embed="rId3"/>
          <a:stretch>
            <a:fillRect/>
          </a:stretch>
        </p:blipFill>
        <p:spPr>
          <a:xfrm>
            <a:off x="793790" y="2439591"/>
            <a:ext cx="1829753" cy="2287191"/>
          </a:xfrm>
          <a:prstGeom prst="rect">
            <a:avLst/>
          </a:prstGeom>
        </p:spPr>
      </p:pic>
      <p:sp>
        <p:nvSpPr>
          <p:cNvPr id="4" name="Text 1"/>
          <p:cNvSpPr/>
          <p:nvPr/>
        </p:nvSpPr>
        <p:spPr>
          <a:xfrm>
            <a:off x="793790" y="5010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Network-Based</a:t>
            </a:r>
            <a:endParaRPr lang="en-US" sz="2200" dirty="0"/>
          </a:p>
        </p:txBody>
      </p:sp>
      <p:sp>
        <p:nvSpPr>
          <p:cNvPr id="5" name="Text 2"/>
          <p:cNvSpPr/>
          <p:nvPr/>
        </p:nvSpPr>
        <p:spPr>
          <a:xfrm>
            <a:off x="793790" y="550068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Hardware/virtual appliance monitoring multiple apps. High throughput, centralized control, higher cost and complexity.</a:t>
            </a:r>
            <a:endParaRPr lang="en-US" sz="1750" dirty="0"/>
          </a:p>
        </p:txBody>
      </p:sp>
      <p:pic>
        <p:nvPicPr>
          <p:cNvPr id="6" name="Image 1" descr="preencoded.png"/>
          <p:cNvPicPr>
            <a:picLocks noChangeAspect="1"/>
          </p:cNvPicPr>
          <p:nvPr/>
        </p:nvPicPr>
        <p:blipFill>
          <a:blip r:embed="rId4"/>
          <a:stretch>
            <a:fillRect/>
          </a:stretch>
        </p:blipFill>
        <p:spPr>
          <a:xfrm>
            <a:off x="5235893" y="2439591"/>
            <a:ext cx="1829753" cy="2287191"/>
          </a:xfrm>
          <a:prstGeom prst="rect">
            <a:avLst/>
          </a:prstGeom>
        </p:spPr>
      </p:pic>
      <p:sp>
        <p:nvSpPr>
          <p:cNvPr id="7" name="Text 3"/>
          <p:cNvSpPr/>
          <p:nvPr/>
        </p:nvSpPr>
        <p:spPr>
          <a:xfrm>
            <a:off x="5235893" y="5010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Host-Based</a:t>
            </a:r>
            <a:endParaRPr lang="en-US" sz="2200" dirty="0"/>
          </a:p>
        </p:txBody>
      </p:sp>
      <p:sp>
        <p:nvSpPr>
          <p:cNvPr id="8" name="Text 4"/>
          <p:cNvSpPr/>
          <p:nvPr/>
        </p:nvSpPr>
        <p:spPr>
          <a:xfrm>
            <a:off x="5235893" y="550068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Agent/module on the server for fine-grained, app-aware protection—resource and operational overhead per host.</a:t>
            </a:r>
            <a:endParaRPr lang="en-US" sz="1750" dirty="0"/>
          </a:p>
        </p:txBody>
      </p:sp>
      <p:pic>
        <p:nvPicPr>
          <p:cNvPr id="9" name="Image 2" descr="preencoded.png"/>
          <p:cNvPicPr>
            <a:picLocks noChangeAspect="1"/>
          </p:cNvPicPr>
          <p:nvPr/>
        </p:nvPicPr>
        <p:blipFill>
          <a:blip r:embed="rId5"/>
          <a:stretch>
            <a:fillRect/>
          </a:stretch>
        </p:blipFill>
        <p:spPr>
          <a:xfrm>
            <a:off x="9677995" y="2439591"/>
            <a:ext cx="1829753" cy="2287191"/>
          </a:xfrm>
          <a:prstGeom prst="rect">
            <a:avLst/>
          </a:prstGeom>
        </p:spPr>
      </p:pic>
      <p:sp>
        <p:nvSpPr>
          <p:cNvPr id="10" name="Text 5"/>
          <p:cNvSpPr/>
          <p:nvPr/>
        </p:nvSpPr>
        <p:spPr>
          <a:xfrm>
            <a:off x="9677995" y="5010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Cloud-Based</a:t>
            </a:r>
            <a:endParaRPr lang="en-US" sz="2200" dirty="0"/>
          </a:p>
        </p:txBody>
      </p:sp>
      <p:sp>
        <p:nvSpPr>
          <p:cNvPr id="11" name="Text 6"/>
          <p:cNvSpPr/>
          <p:nvPr/>
        </p:nvSpPr>
        <p:spPr>
          <a:xfrm>
            <a:off x="9677995" y="550068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Security-as-a-service for fast deployment and scaling; relies on third-party operations and may raise residency concerns.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82993"/>
            <a:ext cx="76161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Features &amp; Capabilities</a:t>
            </a:r>
            <a:endParaRPr lang="en-US" sz="4450" dirty="0"/>
          </a:p>
        </p:txBody>
      </p:sp>
      <p:sp>
        <p:nvSpPr>
          <p:cNvPr id="3" name="Shape 1"/>
          <p:cNvSpPr/>
          <p:nvPr/>
        </p:nvSpPr>
        <p:spPr>
          <a:xfrm>
            <a:off x="630436" y="2131933"/>
            <a:ext cx="4531876" cy="5014555"/>
          </a:xfrm>
          <a:prstGeom prst="roundRect">
            <a:avLst>
              <a:gd name="adj" fmla="val 3604"/>
            </a:avLst>
          </a:prstGeom>
          <a:solidFill>
            <a:srgbClr val="481C9E">
              <a:alpha val="95000"/>
            </a:srgbClr>
          </a:solidFill>
          <a:ln/>
        </p:spPr>
      </p:sp>
      <p:sp>
        <p:nvSpPr>
          <p:cNvPr id="4" name="Text 2"/>
          <p:cNvSpPr/>
          <p:nvPr/>
        </p:nvSpPr>
        <p:spPr>
          <a:xfrm>
            <a:off x="857250" y="23587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Core Strengths</a:t>
            </a:r>
            <a:endParaRPr lang="en-US" sz="2200" dirty="0"/>
          </a:p>
        </p:txBody>
      </p:sp>
      <p:sp>
        <p:nvSpPr>
          <p:cNvPr id="5" name="Text 3"/>
          <p:cNvSpPr/>
          <p:nvPr/>
        </p:nvSpPr>
        <p:spPr>
          <a:xfrm>
            <a:off x="857250" y="2939891"/>
            <a:ext cx="4078248"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OWASP protection, bot mitigation, rate limiting, customizable rulesets, centralized monitoring.</a:t>
            </a:r>
            <a:endParaRPr lang="en-US" sz="1750" dirty="0"/>
          </a:p>
        </p:txBody>
      </p:sp>
      <p:sp>
        <p:nvSpPr>
          <p:cNvPr id="6" name="Shape 4"/>
          <p:cNvSpPr/>
          <p:nvPr/>
        </p:nvSpPr>
        <p:spPr>
          <a:xfrm>
            <a:off x="5559981" y="2387084"/>
            <a:ext cx="2610088" cy="2864525"/>
          </a:xfrm>
          <a:prstGeom prst="roundRect">
            <a:avLst>
              <a:gd name="adj" fmla="val 3650"/>
            </a:avLst>
          </a:prstGeom>
          <a:solidFill>
            <a:srgbClr val="31136C"/>
          </a:solidFill>
          <a:ln w="7620">
            <a:solidFill>
              <a:srgbClr val="4A2C85"/>
            </a:solidFill>
            <a:prstDash val="solid"/>
          </a:ln>
        </p:spPr>
      </p:sp>
      <p:sp>
        <p:nvSpPr>
          <p:cNvPr id="7" name="Text 5"/>
          <p:cNvSpPr/>
          <p:nvPr/>
        </p:nvSpPr>
        <p:spPr>
          <a:xfrm>
            <a:off x="5794415" y="2621518"/>
            <a:ext cx="2141220"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Bot Mitigation</a:t>
            </a:r>
            <a:endParaRPr lang="en-US" sz="2200" dirty="0"/>
          </a:p>
        </p:txBody>
      </p:sp>
      <p:sp>
        <p:nvSpPr>
          <p:cNvPr id="8" name="Text 6"/>
          <p:cNvSpPr/>
          <p:nvPr/>
        </p:nvSpPr>
        <p:spPr>
          <a:xfrm>
            <a:off x="5794415" y="3202662"/>
            <a:ext cx="2141220"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Behavioral analytics, CAPTCHA, device fingerprinting, and rate limits to curb automated abuse.</a:t>
            </a:r>
            <a:endParaRPr lang="en-US" sz="1750" dirty="0"/>
          </a:p>
        </p:txBody>
      </p:sp>
      <p:sp>
        <p:nvSpPr>
          <p:cNvPr id="9" name="Shape 7"/>
          <p:cNvSpPr/>
          <p:nvPr/>
        </p:nvSpPr>
        <p:spPr>
          <a:xfrm>
            <a:off x="8396883" y="2387084"/>
            <a:ext cx="2610207" cy="2864525"/>
          </a:xfrm>
          <a:prstGeom prst="roundRect">
            <a:avLst>
              <a:gd name="adj" fmla="val 3650"/>
            </a:avLst>
          </a:prstGeom>
          <a:solidFill>
            <a:srgbClr val="31136C"/>
          </a:solidFill>
          <a:ln w="7620">
            <a:solidFill>
              <a:srgbClr val="4A2C85"/>
            </a:solidFill>
            <a:prstDash val="solid"/>
          </a:ln>
        </p:spPr>
      </p:sp>
      <p:sp>
        <p:nvSpPr>
          <p:cNvPr id="10" name="Text 8"/>
          <p:cNvSpPr/>
          <p:nvPr/>
        </p:nvSpPr>
        <p:spPr>
          <a:xfrm>
            <a:off x="8631317" y="2621518"/>
            <a:ext cx="2141339"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Rate Limiting &amp; DDoS</a:t>
            </a:r>
            <a:endParaRPr lang="en-US" sz="2200" dirty="0"/>
          </a:p>
        </p:txBody>
      </p:sp>
      <p:sp>
        <p:nvSpPr>
          <p:cNvPr id="11" name="Text 9"/>
          <p:cNvSpPr/>
          <p:nvPr/>
        </p:nvSpPr>
        <p:spPr>
          <a:xfrm>
            <a:off x="8631317" y="3556992"/>
            <a:ext cx="214133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Throttle abusive traffic and integrate with scrubbing to defend availability.</a:t>
            </a:r>
            <a:endParaRPr lang="en-US" sz="1750" dirty="0"/>
          </a:p>
        </p:txBody>
      </p:sp>
      <p:sp>
        <p:nvSpPr>
          <p:cNvPr id="12" name="Shape 10"/>
          <p:cNvSpPr/>
          <p:nvPr/>
        </p:nvSpPr>
        <p:spPr>
          <a:xfrm>
            <a:off x="11233904" y="2387084"/>
            <a:ext cx="2610207" cy="2864525"/>
          </a:xfrm>
          <a:prstGeom prst="roundRect">
            <a:avLst>
              <a:gd name="adj" fmla="val 3650"/>
            </a:avLst>
          </a:prstGeom>
          <a:solidFill>
            <a:srgbClr val="31136C"/>
          </a:solidFill>
          <a:ln w="7620">
            <a:solidFill>
              <a:srgbClr val="4A2C85"/>
            </a:solidFill>
            <a:prstDash val="solid"/>
          </a:ln>
        </p:spPr>
      </p:sp>
      <p:sp>
        <p:nvSpPr>
          <p:cNvPr id="13" name="Text 11"/>
          <p:cNvSpPr/>
          <p:nvPr/>
        </p:nvSpPr>
        <p:spPr>
          <a:xfrm>
            <a:off x="11468338" y="2621518"/>
            <a:ext cx="2141339"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Custom Rulesets</a:t>
            </a:r>
            <a:endParaRPr lang="en-US" sz="2200" dirty="0"/>
          </a:p>
        </p:txBody>
      </p:sp>
      <p:sp>
        <p:nvSpPr>
          <p:cNvPr id="14" name="Text 12"/>
          <p:cNvSpPr/>
          <p:nvPr/>
        </p:nvSpPr>
        <p:spPr>
          <a:xfrm>
            <a:off x="11468338" y="3556992"/>
            <a:ext cx="214133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Tailor policies for app-specific logic and reduce false positives.</a:t>
            </a:r>
            <a:endParaRPr lang="en-US" sz="1750" dirty="0"/>
          </a:p>
        </p:txBody>
      </p:sp>
      <p:sp>
        <p:nvSpPr>
          <p:cNvPr id="15" name="Shape 13"/>
          <p:cNvSpPr/>
          <p:nvPr/>
        </p:nvSpPr>
        <p:spPr>
          <a:xfrm>
            <a:off x="5559981" y="5478423"/>
            <a:ext cx="8284131" cy="1412915"/>
          </a:xfrm>
          <a:prstGeom prst="roundRect">
            <a:avLst>
              <a:gd name="adj" fmla="val 6743"/>
            </a:avLst>
          </a:prstGeom>
          <a:solidFill>
            <a:srgbClr val="31136C"/>
          </a:solidFill>
          <a:ln w="7620">
            <a:solidFill>
              <a:srgbClr val="4A2C85"/>
            </a:solidFill>
            <a:prstDash val="solid"/>
          </a:ln>
        </p:spPr>
      </p:sp>
      <p:sp>
        <p:nvSpPr>
          <p:cNvPr id="16" name="Text 14"/>
          <p:cNvSpPr/>
          <p:nvPr/>
        </p:nvSpPr>
        <p:spPr>
          <a:xfrm>
            <a:off x="5794415" y="5712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Visibility</a:t>
            </a:r>
            <a:endParaRPr lang="en-US" sz="2200" dirty="0"/>
          </a:p>
        </p:txBody>
      </p:sp>
      <p:sp>
        <p:nvSpPr>
          <p:cNvPr id="17" name="Text 15"/>
          <p:cNvSpPr/>
          <p:nvPr/>
        </p:nvSpPr>
        <p:spPr>
          <a:xfrm>
            <a:off x="5794415" y="6294001"/>
            <a:ext cx="7815263"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Unified logs and dashboards; integrate with SIEM for correlation and forensics.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4048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WAF Limitations</a:t>
            </a:r>
            <a:endParaRPr lang="en-US" sz="4450" dirty="0"/>
          </a:p>
        </p:txBody>
      </p:sp>
      <p:sp>
        <p:nvSpPr>
          <p:cNvPr id="4" name="Text 1"/>
          <p:cNvSpPr/>
          <p:nvPr/>
        </p:nvSpPr>
        <p:spPr>
          <a:xfrm>
            <a:off x="6280190" y="2989421"/>
            <a:ext cx="7556421" cy="2903397"/>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Limited protection vs novel zero-day, highly obfuscated attacks.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False positives/negatives require continuous tuning and expertise.</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Performance overhead—deep inspection adds latency and resource cost.</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Bypass risks from misconfigurations or alternate entry points.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Struggles with complex business-logic attacks.</a:t>
            </a:r>
            <a:endParaRPr lang="en-US" sz="1750" dirty="0"/>
          </a:p>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Operational complexity: upkeep, updates, and alignment with app changes.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51071" y="609481"/>
            <a:ext cx="10240804" cy="576382"/>
          </a:xfrm>
          <a:prstGeom prst="rect">
            <a:avLst/>
          </a:prstGeom>
          <a:noFill/>
          <a:ln/>
        </p:spPr>
        <p:txBody>
          <a:bodyPr wrap="non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Best Practices for Secure WAF Configuration</a:t>
            </a:r>
            <a:endParaRPr lang="en-US" sz="3600" dirty="0"/>
          </a:p>
        </p:txBody>
      </p:sp>
      <p:sp>
        <p:nvSpPr>
          <p:cNvPr id="3" name="Shape 1"/>
          <p:cNvSpPr/>
          <p:nvPr/>
        </p:nvSpPr>
        <p:spPr>
          <a:xfrm>
            <a:off x="951071" y="1485900"/>
            <a:ext cx="184428" cy="1106805"/>
          </a:xfrm>
          <a:prstGeom prst="roundRect">
            <a:avLst>
              <a:gd name="adj" fmla="val 42009"/>
            </a:avLst>
          </a:prstGeom>
          <a:solidFill>
            <a:srgbClr val="31136C"/>
          </a:solidFill>
          <a:ln w="7620">
            <a:solidFill>
              <a:srgbClr val="4A2C85"/>
            </a:solidFill>
            <a:prstDash val="solid"/>
          </a:ln>
        </p:spPr>
      </p:sp>
      <p:sp>
        <p:nvSpPr>
          <p:cNvPr id="4" name="Text 2"/>
          <p:cNvSpPr/>
          <p:nvPr/>
        </p:nvSpPr>
        <p:spPr>
          <a:xfrm>
            <a:off x="1285518" y="1670328"/>
            <a:ext cx="2305764"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Customize Rulesets</a:t>
            </a:r>
            <a:endParaRPr lang="en-US" sz="1800" dirty="0"/>
          </a:p>
        </p:txBody>
      </p:sp>
      <p:sp>
        <p:nvSpPr>
          <p:cNvPr id="5" name="Text 3"/>
          <p:cNvSpPr/>
          <p:nvPr/>
        </p:nvSpPr>
        <p:spPr>
          <a:xfrm>
            <a:off x="1285518" y="2048589"/>
            <a:ext cx="12393811" cy="267414"/>
          </a:xfrm>
          <a:prstGeom prst="rect">
            <a:avLst/>
          </a:prstGeom>
          <a:noFill/>
          <a:ln/>
        </p:spPr>
        <p:txBody>
          <a:bodyPr wrap="none" lIns="0" tIns="0" rIns="0" bIns="0" rtlCol="0" anchor="t"/>
          <a:lstStyle/>
          <a:p>
            <a:pPr marL="0" indent="0" algn="l">
              <a:lnSpc>
                <a:spcPts val="2100"/>
              </a:lnSpc>
              <a:buNone/>
            </a:pPr>
            <a:r>
              <a:rPr lang="en-US" sz="1450" dirty="0">
                <a:solidFill>
                  <a:srgbClr val="DCD7E5"/>
                </a:solidFill>
                <a:latin typeface="Heebo Light" pitchFamily="34" charset="0"/>
                <a:ea typeface="Heebo Light" pitchFamily="34" charset="-122"/>
                <a:cs typeface="Heebo Light" pitchFamily="34" charset="-120"/>
              </a:rPr>
              <a:t>Tailor rules to app behavior; coordinate with developers to avoid disruption.</a:t>
            </a:r>
            <a:endParaRPr lang="en-US" sz="1450" dirty="0"/>
          </a:p>
        </p:txBody>
      </p:sp>
      <p:sp>
        <p:nvSpPr>
          <p:cNvPr id="6" name="Shape 4"/>
          <p:cNvSpPr/>
          <p:nvPr/>
        </p:nvSpPr>
        <p:spPr>
          <a:xfrm>
            <a:off x="1227773" y="2742724"/>
            <a:ext cx="184428" cy="1106805"/>
          </a:xfrm>
          <a:prstGeom prst="roundRect">
            <a:avLst>
              <a:gd name="adj" fmla="val 42009"/>
            </a:avLst>
          </a:prstGeom>
          <a:solidFill>
            <a:srgbClr val="31136C"/>
          </a:solidFill>
          <a:ln w="7620">
            <a:solidFill>
              <a:srgbClr val="4A2C85"/>
            </a:solidFill>
            <a:prstDash val="solid"/>
          </a:ln>
        </p:spPr>
      </p:sp>
      <p:sp>
        <p:nvSpPr>
          <p:cNvPr id="7" name="Text 5"/>
          <p:cNvSpPr/>
          <p:nvPr/>
        </p:nvSpPr>
        <p:spPr>
          <a:xfrm>
            <a:off x="1562219" y="2927152"/>
            <a:ext cx="2797016"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Regular Security Testing</a:t>
            </a:r>
            <a:endParaRPr lang="en-US" sz="1800" dirty="0"/>
          </a:p>
        </p:txBody>
      </p:sp>
      <p:sp>
        <p:nvSpPr>
          <p:cNvPr id="8" name="Text 6"/>
          <p:cNvSpPr/>
          <p:nvPr/>
        </p:nvSpPr>
        <p:spPr>
          <a:xfrm>
            <a:off x="1562219" y="3305413"/>
            <a:ext cx="12117110" cy="267414"/>
          </a:xfrm>
          <a:prstGeom prst="rect">
            <a:avLst/>
          </a:prstGeom>
          <a:noFill/>
          <a:ln/>
        </p:spPr>
        <p:txBody>
          <a:bodyPr wrap="none" lIns="0" tIns="0" rIns="0" bIns="0" rtlCol="0" anchor="t"/>
          <a:lstStyle/>
          <a:p>
            <a:pPr marL="0" indent="0" algn="l">
              <a:lnSpc>
                <a:spcPts val="2100"/>
              </a:lnSpc>
              <a:buNone/>
            </a:pPr>
            <a:r>
              <a:rPr lang="en-US" sz="1450" dirty="0">
                <a:solidFill>
                  <a:srgbClr val="DCD7E5"/>
                </a:solidFill>
                <a:latin typeface="Heebo Light" pitchFamily="34" charset="0"/>
                <a:ea typeface="Heebo Light" pitchFamily="34" charset="-122"/>
                <a:cs typeface="Heebo Light" pitchFamily="34" charset="-120"/>
              </a:rPr>
              <a:t>Pen tests and automated scans validate WAF effectiveness after changes.</a:t>
            </a:r>
            <a:endParaRPr lang="en-US" sz="1450" dirty="0"/>
          </a:p>
        </p:txBody>
      </p:sp>
      <p:sp>
        <p:nvSpPr>
          <p:cNvPr id="9" name="Shape 7"/>
          <p:cNvSpPr/>
          <p:nvPr/>
        </p:nvSpPr>
        <p:spPr>
          <a:xfrm>
            <a:off x="1504474" y="3999548"/>
            <a:ext cx="184428" cy="1106805"/>
          </a:xfrm>
          <a:prstGeom prst="roundRect">
            <a:avLst>
              <a:gd name="adj" fmla="val 42009"/>
            </a:avLst>
          </a:prstGeom>
          <a:solidFill>
            <a:srgbClr val="31136C"/>
          </a:solidFill>
          <a:ln w="7620">
            <a:solidFill>
              <a:srgbClr val="4A2C85"/>
            </a:solidFill>
            <a:prstDash val="solid"/>
          </a:ln>
        </p:spPr>
      </p:sp>
      <p:sp>
        <p:nvSpPr>
          <p:cNvPr id="10" name="Text 8"/>
          <p:cNvSpPr/>
          <p:nvPr/>
        </p:nvSpPr>
        <p:spPr>
          <a:xfrm>
            <a:off x="1838920" y="4183975"/>
            <a:ext cx="3040618"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Enable Logging &amp; Alerting</a:t>
            </a:r>
            <a:endParaRPr lang="en-US" sz="1800" dirty="0"/>
          </a:p>
        </p:txBody>
      </p:sp>
      <p:sp>
        <p:nvSpPr>
          <p:cNvPr id="11" name="Text 9"/>
          <p:cNvSpPr/>
          <p:nvPr/>
        </p:nvSpPr>
        <p:spPr>
          <a:xfrm>
            <a:off x="1838920" y="4562237"/>
            <a:ext cx="11840408" cy="267414"/>
          </a:xfrm>
          <a:prstGeom prst="rect">
            <a:avLst/>
          </a:prstGeom>
          <a:noFill/>
          <a:ln/>
        </p:spPr>
        <p:txBody>
          <a:bodyPr wrap="none" lIns="0" tIns="0" rIns="0" bIns="0" rtlCol="0" anchor="t"/>
          <a:lstStyle/>
          <a:p>
            <a:pPr marL="0" indent="0" algn="l">
              <a:lnSpc>
                <a:spcPts val="2100"/>
              </a:lnSpc>
              <a:buNone/>
            </a:pPr>
            <a:r>
              <a:rPr lang="en-US" sz="1450" dirty="0">
                <a:solidFill>
                  <a:srgbClr val="DCD7E5"/>
                </a:solidFill>
                <a:latin typeface="Heebo Light" pitchFamily="34" charset="0"/>
                <a:ea typeface="Heebo Light" pitchFamily="34" charset="-122"/>
                <a:cs typeface="Heebo Light" pitchFamily="34" charset="-120"/>
              </a:rPr>
              <a:t>Detailed logs and SIEM integration support incident response and threat hunting.</a:t>
            </a:r>
            <a:endParaRPr lang="en-US" sz="1450" dirty="0"/>
          </a:p>
        </p:txBody>
      </p:sp>
      <p:sp>
        <p:nvSpPr>
          <p:cNvPr id="12" name="Shape 10"/>
          <p:cNvSpPr/>
          <p:nvPr/>
        </p:nvSpPr>
        <p:spPr>
          <a:xfrm>
            <a:off x="1781175" y="5256371"/>
            <a:ext cx="184428" cy="1106805"/>
          </a:xfrm>
          <a:prstGeom prst="roundRect">
            <a:avLst>
              <a:gd name="adj" fmla="val 42009"/>
            </a:avLst>
          </a:prstGeom>
          <a:solidFill>
            <a:srgbClr val="31136C"/>
          </a:solidFill>
          <a:ln w="7620">
            <a:solidFill>
              <a:srgbClr val="4A2C85"/>
            </a:solidFill>
            <a:prstDash val="solid"/>
          </a:ln>
        </p:spPr>
      </p:sp>
      <p:sp>
        <p:nvSpPr>
          <p:cNvPr id="13" name="Text 11"/>
          <p:cNvSpPr/>
          <p:nvPr/>
        </p:nvSpPr>
        <p:spPr>
          <a:xfrm>
            <a:off x="2115622" y="5440799"/>
            <a:ext cx="2694384"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Routine Policy Updates</a:t>
            </a:r>
            <a:endParaRPr lang="en-US" sz="1800" dirty="0"/>
          </a:p>
        </p:txBody>
      </p:sp>
      <p:sp>
        <p:nvSpPr>
          <p:cNvPr id="14" name="Text 12"/>
          <p:cNvSpPr/>
          <p:nvPr/>
        </p:nvSpPr>
        <p:spPr>
          <a:xfrm>
            <a:off x="2115622" y="5819061"/>
            <a:ext cx="11563707" cy="267414"/>
          </a:xfrm>
          <a:prstGeom prst="rect">
            <a:avLst/>
          </a:prstGeom>
          <a:noFill/>
          <a:ln/>
        </p:spPr>
        <p:txBody>
          <a:bodyPr wrap="none" lIns="0" tIns="0" rIns="0" bIns="0" rtlCol="0" anchor="t"/>
          <a:lstStyle/>
          <a:p>
            <a:pPr marL="0" indent="0" algn="l">
              <a:lnSpc>
                <a:spcPts val="2100"/>
              </a:lnSpc>
              <a:buNone/>
            </a:pPr>
            <a:r>
              <a:rPr lang="en-US" sz="1450" dirty="0">
                <a:solidFill>
                  <a:srgbClr val="DCD7E5"/>
                </a:solidFill>
                <a:latin typeface="Heebo Light" pitchFamily="34" charset="0"/>
                <a:ea typeface="Heebo Light" pitchFamily="34" charset="-122"/>
                <a:cs typeface="Heebo Light" pitchFamily="34" charset="-120"/>
              </a:rPr>
              <a:t>Sync policy reviews with release cycles and threat intelligence feeds.</a:t>
            </a:r>
            <a:endParaRPr lang="en-US" sz="1450" dirty="0"/>
          </a:p>
        </p:txBody>
      </p:sp>
      <p:sp>
        <p:nvSpPr>
          <p:cNvPr id="15" name="Shape 13"/>
          <p:cNvSpPr/>
          <p:nvPr/>
        </p:nvSpPr>
        <p:spPr>
          <a:xfrm>
            <a:off x="1504474" y="6513195"/>
            <a:ext cx="184428" cy="1106805"/>
          </a:xfrm>
          <a:prstGeom prst="roundRect">
            <a:avLst>
              <a:gd name="adj" fmla="val 42009"/>
            </a:avLst>
          </a:prstGeom>
          <a:solidFill>
            <a:srgbClr val="31136C"/>
          </a:solidFill>
          <a:ln w="7620">
            <a:solidFill>
              <a:srgbClr val="4A2C85"/>
            </a:solidFill>
            <a:prstDash val="solid"/>
          </a:ln>
        </p:spPr>
      </p:sp>
      <p:sp>
        <p:nvSpPr>
          <p:cNvPr id="16" name="Text 14"/>
          <p:cNvSpPr/>
          <p:nvPr/>
        </p:nvSpPr>
        <p:spPr>
          <a:xfrm>
            <a:off x="1838920" y="6697623"/>
            <a:ext cx="3096935"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Integrate Runtime Context</a:t>
            </a:r>
            <a:endParaRPr lang="en-US" sz="1800" dirty="0"/>
          </a:p>
        </p:txBody>
      </p:sp>
      <p:sp>
        <p:nvSpPr>
          <p:cNvPr id="17" name="Text 15"/>
          <p:cNvSpPr/>
          <p:nvPr/>
        </p:nvSpPr>
        <p:spPr>
          <a:xfrm>
            <a:off x="1838920" y="7075884"/>
            <a:ext cx="11840408" cy="267414"/>
          </a:xfrm>
          <a:prstGeom prst="rect">
            <a:avLst/>
          </a:prstGeom>
          <a:noFill/>
          <a:ln/>
        </p:spPr>
        <p:txBody>
          <a:bodyPr wrap="none" lIns="0" tIns="0" rIns="0" bIns="0" rtlCol="0" anchor="t"/>
          <a:lstStyle/>
          <a:p>
            <a:pPr marL="0" indent="0" algn="l">
              <a:lnSpc>
                <a:spcPts val="2100"/>
              </a:lnSpc>
              <a:buNone/>
            </a:pPr>
            <a:r>
              <a:rPr lang="en-US" sz="1450" dirty="0">
                <a:solidFill>
                  <a:srgbClr val="DCD7E5"/>
                </a:solidFill>
                <a:latin typeface="Heebo Light" pitchFamily="34" charset="0"/>
                <a:ea typeface="Heebo Light" pitchFamily="34" charset="-122"/>
                <a:cs typeface="Heebo Light" pitchFamily="34" charset="-120"/>
              </a:rPr>
              <a:t>Fuse WAF telemetry with runtime signals to prioritize real compromises over probes.</a:t>
            </a:r>
            <a:endParaRPr lang="en-US" sz="1450" dirty="0"/>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6882" y="665083"/>
            <a:ext cx="13096637" cy="1369457"/>
          </a:xfrm>
          <a:prstGeom prst="rect">
            <a:avLst/>
          </a:prstGeom>
          <a:noFill/>
          <a:ln/>
        </p:spPr>
        <p:txBody>
          <a:bodyPr wrap="square" lIns="0" tIns="0" rIns="0" bIns="0" rtlCol="0" anchor="t"/>
          <a:lstStyle/>
          <a:p>
            <a:pPr marL="0" indent="0" algn="l">
              <a:lnSpc>
                <a:spcPts val="5350"/>
              </a:lnSpc>
              <a:buNone/>
            </a:pPr>
            <a:r>
              <a:rPr lang="en-US" sz="4300" dirty="0">
                <a:solidFill>
                  <a:srgbClr val="F2F0F4"/>
                </a:solidFill>
                <a:latin typeface="Montserrat" pitchFamily="34" charset="0"/>
                <a:ea typeface="Montserrat" pitchFamily="34" charset="-122"/>
                <a:cs typeface="Montserrat" pitchFamily="34" charset="-120"/>
              </a:rPr>
              <a:t>Complementing WAF with Oligo Runtime Security</a:t>
            </a:r>
            <a:endParaRPr lang="en-US" sz="4300" dirty="0"/>
          </a:p>
        </p:txBody>
      </p:sp>
      <p:pic>
        <p:nvPicPr>
          <p:cNvPr id="3" name="Image 0" descr="preencoded.png"/>
          <p:cNvPicPr>
            <a:picLocks noChangeAspect="1"/>
          </p:cNvPicPr>
          <p:nvPr/>
        </p:nvPicPr>
        <p:blipFill>
          <a:blip r:embed="rId3"/>
          <a:stretch>
            <a:fillRect/>
          </a:stretch>
        </p:blipFill>
        <p:spPr>
          <a:xfrm>
            <a:off x="766882" y="2634734"/>
            <a:ext cx="8325683" cy="4646890"/>
          </a:xfrm>
          <a:prstGeom prst="rect">
            <a:avLst/>
          </a:prstGeom>
        </p:spPr>
      </p:pic>
      <p:sp>
        <p:nvSpPr>
          <p:cNvPr id="4" name="Text 1"/>
          <p:cNvSpPr/>
          <p:nvPr/>
        </p:nvSpPr>
        <p:spPr>
          <a:xfrm>
            <a:off x="9634776" y="2542461"/>
            <a:ext cx="4236244" cy="2411135"/>
          </a:xfrm>
          <a:prstGeom prst="rect">
            <a:avLst/>
          </a:prstGeom>
          <a:noFill/>
          <a:ln/>
        </p:spPr>
        <p:txBody>
          <a:bodyPr wrap="square" lIns="0" tIns="0" rIns="0" bIns="0" rtlCol="0" anchor="t"/>
          <a:lstStyle/>
          <a:p>
            <a:pPr marL="0" indent="0" algn="l">
              <a:lnSpc>
                <a:spcPts val="2700"/>
              </a:lnSpc>
              <a:buNone/>
            </a:pPr>
            <a:r>
              <a:rPr lang="en-US" sz="1700" dirty="0">
                <a:solidFill>
                  <a:srgbClr val="DCD7E5"/>
                </a:solidFill>
                <a:latin typeface="Heebo Light" pitchFamily="34" charset="0"/>
                <a:ea typeface="Heebo Light" pitchFamily="34" charset="-122"/>
                <a:cs typeface="Heebo Light" pitchFamily="34" charset="-120"/>
              </a:rPr>
              <a:t>Oligo augments edge protections by revealing whether attacks reached vulnerable code or triggered execution. Combining WAF blocking with runtime visibility reduces time wasted on false positives and focuses teams on genuine threats.</a:t>
            </a:r>
            <a:endParaRPr lang="en-US" sz="1700" dirty="0"/>
          </a:p>
        </p:txBody>
      </p:sp>
      <p:sp>
        <p:nvSpPr>
          <p:cNvPr id="5" name="Shape 2"/>
          <p:cNvSpPr/>
          <p:nvPr/>
        </p:nvSpPr>
        <p:spPr>
          <a:xfrm>
            <a:off x="9634776" y="5191720"/>
            <a:ext cx="4236244" cy="1599724"/>
          </a:xfrm>
          <a:prstGeom prst="roundRect">
            <a:avLst>
              <a:gd name="adj" fmla="val 5753"/>
            </a:avLst>
          </a:prstGeom>
          <a:solidFill>
            <a:srgbClr val="1E0C41"/>
          </a:solidFill>
          <a:ln/>
        </p:spPr>
      </p:sp>
      <p:pic>
        <p:nvPicPr>
          <p:cNvPr id="6" name="Image 1" descr="preencoded.png"/>
          <p:cNvPicPr>
            <a:picLocks noChangeAspect="1"/>
          </p:cNvPicPr>
          <p:nvPr/>
        </p:nvPicPr>
        <p:blipFill>
          <a:blip r:embed="rId4"/>
          <a:stretch>
            <a:fillRect/>
          </a:stretch>
        </p:blipFill>
        <p:spPr>
          <a:xfrm>
            <a:off x="9853851" y="5510093"/>
            <a:ext cx="273844" cy="219075"/>
          </a:xfrm>
          <a:prstGeom prst="rect">
            <a:avLst/>
          </a:prstGeom>
        </p:spPr>
      </p:pic>
      <p:sp>
        <p:nvSpPr>
          <p:cNvPr id="7" name="Text 3"/>
          <p:cNvSpPr/>
          <p:nvPr/>
        </p:nvSpPr>
        <p:spPr>
          <a:xfrm>
            <a:off x="10346769" y="5458063"/>
            <a:ext cx="3305175" cy="1033343"/>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Heebo Light" pitchFamily="34" charset="0"/>
                <a:ea typeface="Heebo Light" pitchFamily="34" charset="-122"/>
                <a:cs typeface="Heebo Light" pitchFamily="34" charset="-120"/>
              </a:rPr>
              <a:t>Deploys in minutes for modern cloud apps (K8s) and legacy on-prem systems.</a:t>
            </a:r>
            <a:endParaRPr lang="en-US" sz="1700" dirty="0"/>
          </a:p>
        </p:txBody>
      </p:sp>
      <p:sp>
        <p:nvSpPr>
          <p:cNvPr id="8" name="Text 4"/>
          <p:cNvSpPr/>
          <p:nvPr/>
        </p:nvSpPr>
        <p:spPr>
          <a:xfrm>
            <a:off x="9634776" y="7029569"/>
            <a:ext cx="4236244" cy="344448"/>
          </a:xfrm>
          <a:prstGeom prst="rect">
            <a:avLst/>
          </a:prstGeom>
          <a:noFill/>
          <a:ln/>
        </p:spPr>
        <p:txBody>
          <a:bodyPr wrap="none" lIns="0" tIns="0" rIns="0" bIns="0" rtlCol="0" anchor="t"/>
          <a:lstStyle/>
          <a:p>
            <a:pPr marL="0" indent="0" algn="l">
              <a:lnSpc>
                <a:spcPts val="2700"/>
              </a:lnSpc>
              <a:buNone/>
            </a:pPr>
            <a:r>
              <a:rPr lang="en-US" sz="1700" u="sng" dirty="0">
                <a:solidFill>
                  <a:srgbClr val="8252E0"/>
                </a:solidFill>
                <a:latin typeface="Heebo Light" pitchFamily="34" charset="0"/>
                <a:ea typeface="Heebo Light" pitchFamily="34" charset="-122"/>
                <a:cs typeface="Heebo Light" pitchFamily="34" charset="-120"/>
                <a:hlinkClick r:id="rId5">
                  <a:extLst>
                    <a:ext uri="{A12FA001-AC4F-418D-AE19-62706E023703}">
                      <ahyp:hlinkClr xmlns:ahyp="http://schemas.microsoft.com/office/drawing/2018/hyperlinkcolor" xmlns="" val="tx"/>
                    </a:ext>
                  </a:extLst>
                </a:hlinkClick>
              </a:rPr>
              <a:t>Book a Demo</a:t>
            </a:r>
            <a:endParaRPr lang="en-US" sz="1700" dirty="0"/>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573</Words>
  <Application>Microsoft Office PowerPoint</Application>
  <PresentationFormat>Custom</PresentationFormat>
  <Paragraphs>80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Montserrat</vt:lpstr>
      <vt:lpstr>Heebo Light</vt:lpstr>
      <vt:lpstr>Calibri</vt:lpstr>
      <vt:lpstr>Arial</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Kaviyan Sugumar</dc:creator>
  <cp:lastModifiedBy>HP</cp:lastModifiedBy>
  <cp:revision>3</cp:revision>
  <dcterms:created xsi:type="dcterms:W3CDTF">2026-02-09T16:25:26Z</dcterms:created>
  <dcterms:modified xsi:type="dcterms:W3CDTF">2026-02-09T16:42:09Z</dcterms:modified>
</cp:coreProperties>
</file>